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05" r:id="rId3"/>
    <p:sldId id="257" r:id="rId4"/>
    <p:sldId id="258" r:id="rId5"/>
    <p:sldId id="259" r:id="rId6"/>
    <p:sldId id="279" r:id="rId7"/>
    <p:sldId id="306" r:id="rId8"/>
    <p:sldId id="280" r:id="rId9"/>
    <p:sldId id="281" r:id="rId10"/>
    <p:sldId id="295" r:id="rId11"/>
    <p:sldId id="296" r:id="rId12"/>
    <p:sldId id="294" r:id="rId13"/>
    <p:sldId id="297" r:id="rId14"/>
    <p:sldId id="301" r:id="rId15"/>
    <p:sldId id="307" r:id="rId16"/>
    <p:sldId id="304" r:id="rId17"/>
    <p:sldId id="300" r:id="rId18"/>
    <p:sldId id="282" r:id="rId19"/>
    <p:sldId id="283" r:id="rId20"/>
    <p:sldId id="302" r:id="rId21"/>
    <p:sldId id="293" r:id="rId22"/>
    <p:sldId id="285" r:id="rId23"/>
    <p:sldId id="292" r:id="rId24"/>
    <p:sldId id="286" r:id="rId25"/>
    <p:sldId id="287" r:id="rId26"/>
    <p:sldId id="288" r:id="rId27"/>
    <p:sldId id="284" r:id="rId28"/>
    <p:sldId id="289" r:id="rId29"/>
    <p:sldId id="290" r:id="rId30"/>
    <p:sldId id="298" r:id="rId31"/>
    <p:sldId id="299" r:id="rId32"/>
    <p:sldId id="269" r:id="rId33"/>
    <p:sldId id="274" r:id="rId34"/>
    <p:sldId id="271" r:id="rId35"/>
    <p:sldId id="272" r:id="rId36"/>
    <p:sldId id="273" r:id="rId37"/>
    <p:sldId id="261" r:id="rId38"/>
    <p:sldId id="277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25-01-2010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37</a:t>
            </a:fld>
            <a:endParaRPr lang="da-D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38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  <a:endParaRPr lang="da-DK" i="1" dirty="0" smtClean="0"/>
          </a:p>
          <a:p>
            <a:r>
              <a:rPr lang="da-DK" i="1" dirty="0" smtClean="0"/>
              <a:t>Professor </a:t>
            </a:r>
            <a:r>
              <a:rPr lang="da-DK" i="1" dirty="0" smtClean="0"/>
              <a:t>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History</a:t>
            </a:r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does it look like?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/>
              <a:t>In a nutshell: Java with an Algol-like syntax</a:t>
            </a:r>
          </a:p>
          <a:p>
            <a:pPr>
              <a:lnSpc>
                <a:spcPct val="90000"/>
              </a:lnSpc>
            </a:pPr>
            <a:r>
              <a:rPr lang="da-DK"/>
              <a:t>Heavily inspired by Algol/Simula and Smalltalk</a:t>
            </a:r>
          </a:p>
          <a:p>
            <a:pPr>
              <a:lnSpc>
                <a:spcPct val="90000"/>
              </a:lnSpc>
            </a:pPr>
            <a:r>
              <a:rPr lang="da-DK"/>
              <a:t>”Clean” OO language – ”everything” is an object: data, integers, strings, arrays, classes, types as in Smalltalk</a:t>
            </a:r>
          </a:p>
          <a:p>
            <a:pPr>
              <a:lnSpc>
                <a:spcPct val="90000"/>
              </a:lnSpc>
            </a:pPr>
            <a:r>
              <a:rPr lang="da-DK"/>
              <a:t>Language constructs are NOT objects – for compilability and speed</a:t>
            </a:r>
          </a:p>
          <a:p>
            <a:pPr>
              <a:lnSpc>
                <a:spcPct val="90000"/>
              </a:lnSpc>
            </a:pPr>
            <a:r>
              <a:rPr lang="da-DK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Let’s start with objects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None/>
            </a:pPr>
            <a:r>
              <a:rPr lang="da-DK" sz="2800" dirty="0" err="1" smtClean="0"/>
              <a:t>Principle</a:t>
            </a:r>
            <a:r>
              <a:rPr lang="da-DK" sz="2800" dirty="0" smtClean="0"/>
              <a:t>: </a:t>
            </a:r>
            <a:r>
              <a:rPr lang="da-DK" sz="2800" i="1" dirty="0" err="1" smtClean="0">
                <a:cs typeface="Courier New" pitchFamily="49" charset="0"/>
              </a:rPr>
              <a:t>Everything</a:t>
            </a:r>
            <a:r>
              <a:rPr lang="da-DK" sz="2800" i="1" dirty="0" smtClean="0">
                <a:cs typeface="Courier New" pitchFamily="49" charset="0"/>
              </a:rPr>
              <a:t> is an </a:t>
            </a:r>
            <a:r>
              <a:rPr lang="da-DK" sz="2800" i="1" dirty="0" err="1" smtClean="0">
                <a:cs typeface="Courier New" pitchFamily="49" charset="0"/>
              </a:rPr>
              <a:t>object</a:t>
            </a:r>
            <a:r>
              <a:rPr lang="da-DK" sz="2800" i="1" dirty="0" smtClean="0">
                <a:cs typeface="Courier New" pitchFamily="49" charset="0"/>
              </a:rPr>
              <a:t>!</a:t>
            </a:r>
            <a:endParaRPr lang="da-DK" sz="2800" i="1" dirty="0" smtClean="0"/>
          </a:p>
          <a:p>
            <a:pPr>
              <a:buFontTx/>
              <a:buNone/>
            </a:pPr>
            <a:endParaRPr lang="da-DK" sz="2800" dirty="0" smtClean="0"/>
          </a:p>
          <a:p>
            <a:pPr>
              <a:buFontTx/>
              <a:buNone/>
            </a:pPr>
            <a:r>
              <a:rPr lang="da-DK" sz="2800" dirty="0" err="1" smtClean="0"/>
              <a:t>How</a:t>
            </a:r>
            <a:r>
              <a:rPr lang="da-DK" sz="2800" dirty="0" smtClean="0"/>
              <a:t> to </a:t>
            </a:r>
            <a:r>
              <a:rPr lang="da-DK" sz="2800" dirty="0" err="1" smtClean="0"/>
              <a:t>create</a:t>
            </a:r>
            <a:r>
              <a:rPr lang="da-DK" sz="2800" dirty="0" smtClean="0"/>
              <a:t> an </a:t>
            </a:r>
            <a:r>
              <a:rPr lang="da-DK" sz="2800" dirty="0" err="1" smtClean="0"/>
              <a:t>object</a:t>
            </a:r>
            <a:r>
              <a:rPr lang="da-DK" sz="2800" dirty="0" smtClean="0"/>
              <a:t>?</a:t>
            </a:r>
          </a:p>
          <a:p>
            <a:pPr>
              <a:buFontTx/>
              <a:buNone/>
            </a:pPr>
            <a:endParaRPr lang="da-DK" sz="2800" dirty="0" smtClean="0"/>
          </a:p>
          <a:p>
            <a:pPr>
              <a:buFontTx/>
              <a:buNone/>
            </a:pPr>
            <a:r>
              <a:rPr lang="da-DK" sz="2800" dirty="0" err="1" smtClean="0"/>
              <a:t>Classic</a:t>
            </a:r>
            <a:r>
              <a:rPr lang="da-DK" sz="2800" dirty="0" smtClean="0"/>
              <a:t> </a:t>
            </a:r>
            <a:r>
              <a:rPr lang="da-DK" sz="2800" dirty="0" err="1" smtClean="0"/>
              <a:t>method</a:t>
            </a:r>
            <a:r>
              <a:rPr lang="da-DK" sz="2800" dirty="0" smtClean="0"/>
              <a:t>:</a:t>
            </a:r>
          </a:p>
          <a:p>
            <a:pPr>
              <a:buFontTx/>
              <a:buNone/>
            </a:pPr>
            <a:endParaRPr lang="da-DK" sz="2800" dirty="0" smtClean="0"/>
          </a:p>
          <a:p>
            <a:pPr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this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requires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classes</a:t>
            </a:r>
            <a:r>
              <a:rPr lang="da-DK" sz="2800" dirty="0" smtClean="0">
                <a:cs typeface="Courier New" pitchFamily="49" charset="0"/>
              </a:rPr>
              <a:t> – </a:t>
            </a:r>
            <a:r>
              <a:rPr lang="da-DK" sz="2800" dirty="0" err="1" smtClean="0">
                <a:cs typeface="Courier New" pitchFamily="49" charset="0"/>
              </a:rPr>
              <a:t>let’s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try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Occam’s</a:t>
            </a:r>
            <a:r>
              <a:rPr lang="da-DK" sz="2800" dirty="0" smtClean="0">
                <a:cs typeface="Courier New" pitchFamily="49" charset="0"/>
              </a:rPr>
              <a:t> </a:t>
            </a:r>
            <a:r>
              <a:rPr lang="da-DK" sz="2800" dirty="0" err="1" smtClean="0">
                <a:cs typeface="Courier New" pitchFamily="49" charset="0"/>
              </a:rPr>
              <a:t>razor</a:t>
            </a:r>
            <a:r>
              <a:rPr lang="da-DK" sz="2800" dirty="0" smtClean="0">
                <a:cs typeface="Courier New" pitchFamily="49" charset="0"/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Classless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r>
              <a:rPr lang="da-DK" dirty="0" smtClean="0"/>
              <a:t> Construction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smtClean="0">
                <a:latin typeface="Courier New" pitchFamily="49" charset="0"/>
              </a:rPr>
              <a:t>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Object Constructors</a:t>
            </a: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Execution results in a new object</a:t>
            </a:r>
          </a:p>
          <a:p>
            <a:r>
              <a:rPr lang="da-DK"/>
              <a:t>Execute again – and get yet another object</a:t>
            </a:r>
          </a:p>
          <a:p>
            <a:r>
              <a:rPr lang="da-DK" i="1"/>
              <a:t>No class!</a:t>
            </a:r>
          </a:p>
          <a:p>
            <a:pPr>
              <a:buFontTx/>
              <a:buNone/>
            </a:pPr>
            <a:endParaRPr lang="da-DK" i="1"/>
          </a:p>
          <a:p>
            <a:pPr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is a </a:t>
            </a:r>
            <a:r>
              <a:rPr lang="da-DK" dirty="0" err="1" smtClean="0"/>
              <a:t>Class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57298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Classes</a:t>
            </a:r>
            <a:r>
              <a:rPr lang="da-DK" dirty="0" smtClean="0"/>
              <a:t> </a:t>
            </a:r>
            <a:r>
              <a:rPr lang="da-DK" dirty="0" err="1" smtClean="0"/>
              <a:t>with</a:t>
            </a:r>
            <a:r>
              <a:rPr lang="da-DK" dirty="0" smtClean="0"/>
              <a:t> </a:t>
            </a:r>
            <a:r>
              <a:rPr lang="da-DK" dirty="0" err="1" smtClean="0"/>
              <a:t>Free</a:t>
            </a:r>
            <a:r>
              <a:rPr lang="da-DK" dirty="0" smtClean="0"/>
              <a:t> Variables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428736"/>
            <a:ext cx="7772400" cy="46370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Classes</a:t>
            </a:r>
            <a:r>
              <a:rPr lang="da-DK" dirty="0" smtClean="0"/>
              <a:t> </a:t>
            </a:r>
            <a:r>
              <a:rPr lang="da-DK" dirty="0" err="1" smtClean="0"/>
              <a:t>with</a:t>
            </a:r>
            <a:r>
              <a:rPr lang="da-DK" dirty="0"/>
              <a:t> </a:t>
            </a:r>
            <a:r>
              <a:rPr lang="da-DK" dirty="0" smtClean="0"/>
              <a:t>Parameters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643050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createInit</a:t>
            </a:r>
            <a:r>
              <a:rPr lang="da-DK" sz="2400" dirty="0" smtClean="0">
                <a:latin typeface="Courier New" pitchFamily="49" charset="0"/>
              </a:rPr>
              <a:t>[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by Sugaring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by Sugaring/Adding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1472" y="1665288"/>
            <a:ext cx="8215370" cy="4114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SC2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seqno2 (SC) 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getSeqNo2[]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+ 2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end getSeqno2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end seqno2</a:t>
            </a:r>
            <a:endParaRPr lang="en-GB" dirty="0" smtClean="0">
              <a:latin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604" cy="1143000"/>
          </a:xfrm>
        </p:spPr>
        <p:txBody>
          <a:bodyPr/>
          <a:lstStyle/>
          <a:p>
            <a:r>
              <a:rPr lang="en-US" dirty="0" smtClean="0"/>
              <a:t>Inheritance by Sugaring/Overwrite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1472" y="1665288"/>
            <a:ext cx="8215370" cy="4114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SC2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seqno2 (SC) 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+ 2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</a:rPr>
              <a:t>	end seqno2</a:t>
            </a:r>
            <a:endParaRPr lang="en-GB" dirty="0" smtClean="0">
              <a:latin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</a:t>
            </a:r>
          </a:p>
          <a:p>
            <a:pPr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function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r>
              <a:rPr lang="da-DK" sz="2800" dirty="0" smtClean="0">
                <a:latin typeface="Courier New" pitchFamily="49" charset="0"/>
              </a:rPr>
              <a:t>[] -&gt;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smtClean="0">
                <a:latin typeface="Courier New" pitchFamily="49" charset="0"/>
              </a:rPr>
              <a:t>                          [r: </a:t>
            </a:r>
            <a:r>
              <a:rPr lang="da-DK" sz="2800" dirty="0" err="1" smtClean="0">
                <a:latin typeface="Courier New" pitchFamily="49" charset="0"/>
              </a:rPr>
              <a:t>Any</a:t>
            </a:r>
            <a:r>
              <a:rPr lang="da-DK" sz="2800" dirty="0" smtClean="0">
                <a:latin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SC</a:t>
            </a:r>
          </a:p>
          <a:p>
            <a:pPr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US" dirty="0" smtClean="0"/>
          </a:p>
          <a:p>
            <a:pPr>
              <a:buFontTx/>
              <a:buNone/>
            </a:pPr>
            <a:endParaRPr lang="en-GB" sz="2800" dirty="0" smtClean="0">
              <a:latin typeface="Courier New" pitchFamily="49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Operations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i="1" dirty="0" err="1" smtClean="0">
                <a:latin typeface="Courier New" pitchFamily="49" charset="0"/>
              </a:rPr>
              <a:t>type-defined-later</a:t>
            </a:r>
            <a:endParaRPr lang="da-DK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endParaRPr lang="da-DK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/>
              <a:t>Classes</a:t>
            </a:r>
            <a:r>
              <a:rPr lang="da-DK" dirty="0" smtClean="0"/>
              <a:t> ARE </a:t>
            </a:r>
            <a:r>
              <a:rPr lang="da-DK" dirty="0" err="1" smtClean="0"/>
              <a:t>merely</a:t>
            </a:r>
            <a:r>
              <a:rPr lang="da-DK" dirty="0" smtClean="0"/>
              <a:t> </a:t>
            </a:r>
            <a:r>
              <a:rPr lang="da-DK" dirty="0" err="1" smtClean="0"/>
              <a:t>objects</a:t>
            </a:r>
            <a:r>
              <a:rPr lang="da-DK" dirty="0" smtClean="0"/>
              <a:t>!</a:t>
            </a:r>
            <a:endParaRPr lang="da-DK" dirty="0"/>
          </a:p>
          <a:p>
            <a:pPr>
              <a:buFontTx/>
              <a:buNone/>
            </a:pPr>
            <a:endParaRPr lang="en-GB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signatures.</a:t>
            </a:r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Simple Type Example</a:t>
            </a: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>
                <a:latin typeface="Courier New" pitchFamily="49" charset="0"/>
              </a:rPr>
              <a:t>type SeqNoSource</a:t>
            </a:r>
          </a:p>
          <a:p>
            <a:pPr>
              <a:buFontTx/>
              <a:buNone/>
            </a:pPr>
            <a:r>
              <a:rPr lang="da-DK">
                <a:latin typeface="Courier New" pitchFamily="49" charset="0"/>
              </a:rPr>
              <a:t>   Integer getSeqNo[]</a:t>
            </a:r>
          </a:p>
          <a:p>
            <a:pPr>
              <a:buFontTx/>
              <a:buNone/>
            </a:pPr>
            <a:r>
              <a:rPr lang="da-DK">
                <a:latin typeface="Courier New" pitchFamily="49" charset="0"/>
              </a:rPr>
              <a:t>end SeqNoSource</a:t>
            </a:r>
          </a:p>
          <a:p>
            <a:pPr>
              <a:buFontTx/>
              <a:buNone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>
                <a:latin typeface="Courier New" pitchFamily="49" charset="0"/>
              </a:rPr>
              <a:t>Var mySeqNo: SeqNoSource</a:t>
            </a:r>
          </a:p>
          <a:p>
            <a:pPr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err="1" smtClean="0"/>
              <a:t>BankAccount</a:t>
            </a:r>
            <a:r>
              <a:rPr lang="da-DK" sz="2400" dirty="0" smtClean="0"/>
              <a:t>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informally</a:t>
            </a: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r>
              <a:rPr lang="en-US" dirty="0" smtClean="0"/>
              <a:t>It has the operations specified by the type</a:t>
            </a:r>
          </a:p>
          <a:p>
            <a:r>
              <a:rPr lang="en-US" dirty="0" smtClean="0"/>
              <a:t>For each operation in the type:</a:t>
            </a:r>
          </a:p>
          <a:p>
            <a:pPr lvl="1"/>
            <a:r>
              <a:rPr lang="en-US" dirty="0" smtClean="0"/>
              <a:t>The number of parameters is the same in the object as in the type</a:t>
            </a:r>
          </a:p>
          <a:p>
            <a:pPr lvl="1"/>
            <a:r>
              <a:rPr lang="en-US" dirty="0" smtClean="0"/>
              <a:t>Each input parameter of the object conforms to the corresponding param of the type</a:t>
            </a:r>
          </a:p>
          <a:p>
            <a:pPr lvl="1"/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between types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Conformity is a mathematical relationship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If T is to conform to 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/>
              <a:t>T must have all the operations required by 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/>
              <a:t>For each operation in T the corresponding operation in S: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/>
              <a:t>in-parameters must conform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/>
              <a:t>out-parameters must conform </a:t>
            </a:r>
            <a:r>
              <a:rPr lang="da-DK" sz="2000" i="1"/>
              <a:t>in opposite order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Contravariance: not in Simula nor Eiffel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/>
              <a:t>necessary to make semantic sense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Don’t</a:t>
            </a:r>
            <a:r>
              <a:rPr lang="da-DK" dirty="0" smtClean="0"/>
              <a:t> listen to </a:t>
            </a:r>
            <a:r>
              <a:rPr lang="da-DK" dirty="0" err="1" smtClean="0"/>
              <a:t>me</a:t>
            </a:r>
            <a:r>
              <a:rPr lang="da-DK" dirty="0" smtClean="0"/>
              <a:t>: Talk </a:t>
            </a:r>
            <a:r>
              <a:rPr lang="da-DK" dirty="0"/>
              <a:t>to Andrew Black</a:t>
            </a:r>
            <a:r>
              <a:rPr lang="da-DK" dirty="0" smtClean="0"/>
              <a:t>!</a:t>
            </a:r>
            <a:endParaRPr lang="da-DK" dirty="0"/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conform</a:t>
            </a:r>
            <a:r>
              <a:rPr lang="da-DK" dirty="0"/>
              <a:t> to </a:t>
            </a:r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different</a:t>
            </a:r>
            <a:r>
              <a:rPr lang="da-DK" dirty="0"/>
              <a:t> types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has a ”</a:t>
            </a:r>
            <a:r>
              <a:rPr lang="da-DK" dirty="0" err="1"/>
              <a:t>best-fitting</a:t>
            </a:r>
            <a:r>
              <a:rPr lang="da-DK" dirty="0"/>
              <a:t>” type: the ”</a:t>
            </a:r>
            <a:r>
              <a:rPr lang="da-DK" dirty="0" err="1"/>
              <a:t>largest</a:t>
            </a:r>
            <a:r>
              <a:rPr lang="da-DK" dirty="0"/>
              <a:t>” of the types </a:t>
            </a:r>
            <a:r>
              <a:rPr lang="da-DK" dirty="0" err="1"/>
              <a:t>that</a:t>
            </a:r>
            <a:r>
              <a:rPr lang="da-DK" dirty="0"/>
              <a:t> the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</a:t>
            </a:r>
            <a:r>
              <a:rPr lang="da-DK" dirty="0" smtClean="0"/>
              <a:t>. </a:t>
            </a:r>
            <a:r>
              <a:rPr lang="da-DK" dirty="0" err="1" smtClean="0"/>
              <a:t>Essentially</a:t>
            </a:r>
            <a:r>
              <a:rPr lang="da-DK" dirty="0" smtClean="0"/>
              <a:t> just </a:t>
            </a:r>
            <a:r>
              <a:rPr lang="da-DK" dirty="0" err="1" smtClean="0"/>
              <a:t>collect</a:t>
            </a:r>
            <a:r>
              <a:rPr lang="da-DK" dirty="0" smtClean="0"/>
              <a:t> all </a:t>
            </a:r>
            <a:r>
              <a:rPr lang="da-DK" dirty="0" err="1" smtClean="0"/>
              <a:t>its</a:t>
            </a:r>
            <a:r>
              <a:rPr lang="da-DK" dirty="0" smtClean="0"/>
              <a:t> </a:t>
            </a:r>
            <a:r>
              <a:rPr lang="da-DK" dirty="0" err="1" smtClean="0"/>
              <a:t>methods</a:t>
            </a:r>
            <a:r>
              <a:rPr lang="da-DK" dirty="0" smtClean="0"/>
              <a:t> </a:t>
            </a:r>
            <a:endParaRPr lang="da-DK" dirty="0"/>
          </a:p>
          <a:p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defined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types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(</a:t>
            </a:r>
            <a:r>
              <a:rPr lang="da-DK" dirty="0" err="1"/>
              <a:t>with</a:t>
            </a:r>
            <a:r>
              <a:rPr lang="da-DK" dirty="0"/>
              <a:t> </a:t>
            </a:r>
            <a:r>
              <a:rPr lang="da-DK" dirty="0" smtClean="0"/>
              <a:t>Type </a:t>
            </a:r>
            <a:r>
              <a:rPr lang="da-DK" dirty="0" err="1" smtClean="0"/>
              <a:t>Added</a:t>
            </a:r>
            <a:r>
              <a:rPr lang="da-DK" dirty="0"/>
              <a:t>)</a:t>
            </a:r>
            <a:endParaRPr lang="en-GB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500174"/>
            <a:ext cx="7772400" cy="492922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</a:t>
            </a:r>
            <a:r>
              <a:rPr lang="da-DK" sz="2400" dirty="0" smtClean="0">
                <a:latin typeface="Courier New" pitchFamily="49" charset="0"/>
              </a:rPr>
              <a:t>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prev=0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smtClean="0">
                <a:latin typeface="Courier New" pitchFamily="49" charset="0"/>
              </a:rPr>
              <a:t>r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Sea of objects</a:t>
            </a:r>
          </a:p>
          <a:p>
            <a:r>
              <a:rPr lang="da-DK"/>
              <a:t>Sea is divided into disjunct parts called Nodes</a:t>
            </a:r>
          </a:p>
          <a:p>
            <a:r>
              <a:rPr lang="da-DK"/>
              <a:t>An object is on one and only one Node at a time</a:t>
            </a:r>
          </a:p>
          <a:p>
            <a:r>
              <a:rPr lang="da-DK"/>
              <a:t>Each node is represented by a Node object</a:t>
            </a:r>
          </a:p>
          <a:p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Immutable objects cannot change state</a:t>
            </a:r>
          </a:p>
          <a:p>
            <a:r>
              <a:rPr lang="en-US" dirty="0" smtClean="0"/>
              <a:t>Examples: The integer 17</a:t>
            </a:r>
          </a:p>
          <a:p>
            <a:r>
              <a:rPr lang="en-US" dirty="0" smtClean="0"/>
              <a:t>User-defined immutable objects: for example complex numbers</a:t>
            </a:r>
          </a:p>
          <a:p>
            <a:r>
              <a:rPr lang="en-US" dirty="0" smtClean="0"/>
              <a:t>Immutable objects are omnipresent</a:t>
            </a:r>
          </a:p>
          <a:p>
            <a:r>
              <a:rPr lang="en-US" dirty="0" smtClean="0"/>
              <a:t>Types must be immutable to allow static type checking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are Immutable Objects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Example: arrays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the implementation of 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(Switch to code…)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n &lt;- …find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w.DoWork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DoWork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…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…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DoWork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Why Mobility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Local calls are typically 1,000 – 10,000 times faster than remote calls</a:t>
            </a:r>
          </a:p>
          <a:p>
            <a:r>
              <a:rPr lang="da-DK"/>
              <a:t>Mobility for:</a:t>
            </a:r>
          </a:p>
          <a:p>
            <a:pPr lvl="1"/>
            <a:r>
              <a:rPr lang="da-DK"/>
              <a:t>performance</a:t>
            </a:r>
          </a:p>
          <a:p>
            <a:pPr lvl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>
              <a:buFontTx/>
              <a:buNone/>
            </a:pPr>
            <a:r>
              <a:rPr lang="da-DK" sz="2800"/>
              <a:t>                       locations</a:t>
            </a:r>
          </a:p>
          <a:p>
            <a:pPr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>
              <a:buFontTx/>
              <a:buNone/>
            </a:pPr>
            <a:r>
              <a:rPr lang="da-DK" sz="2800"/>
              <a:t>fix X at Y       as move but disregard</a:t>
            </a:r>
          </a:p>
          <a:p>
            <a:pPr>
              <a:buFontTx/>
              <a:buNone/>
            </a:pPr>
            <a:r>
              <a:rPr lang="da-DK" sz="2800"/>
              <a:t>                       subsequent moves</a:t>
            </a:r>
          </a:p>
          <a:p>
            <a:pPr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X.F[move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  <a:p>
            <a:pPr>
              <a:buFontTx/>
              <a:buNone/>
            </a:pPr>
            <a:r>
              <a:rPr lang="da-DK"/>
              <a:t>  X.F[visit B]</a:t>
            </a:r>
          </a:p>
          <a:p>
            <a:pPr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/>
              <a:t>object X</a:t>
            </a:r>
          </a:p>
          <a:p>
            <a:pPr>
              <a:buFontTx/>
              <a:buNone/>
            </a:pPr>
            <a:r>
              <a:rPr lang="da-DK"/>
              <a:t>  operation F[arg:T]</a:t>
            </a:r>
          </a:p>
          <a:p>
            <a:pPr>
              <a:buFontTx/>
              <a:buNone/>
            </a:pPr>
            <a:r>
              <a:rPr lang="da-DK"/>
              <a:t>    loop</a:t>
            </a:r>
          </a:p>
          <a:p>
            <a:pPr>
              <a:buFontTx/>
              <a:buNone/>
            </a:pPr>
            <a:r>
              <a:rPr lang="da-DK"/>
              <a:t>      arg.g[…]</a:t>
            </a:r>
          </a:p>
          <a:p>
            <a:pPr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>
              <a:buFontTx/>
              <a:buNone/>
            </a:pPr>
            <a:r>
              <a:rPr lang="da-DK"/>
              <a:t>    end loop</a:t>
            </a:r>
          </a:p>
          <a:p>
            <a:pPr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10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100,000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/>
              <a:t>Object moves itself to all available nodes</a:t>
            </a:r>
          </a:p>
          <a:p>
            <a:r>
              <a:rPr lang="da-DK"/>
              <a:t>On the original MicroVAX implementation: 20 moves/second</a:t>
            </a:r>
          </a:p>
          <a:p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/>
              <a:t>Emerald is</a:t>
            </a:r>
          </a:p>
          <a:p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endParaRPr lang="da-DK" dirty="0"/>
          </a:p>
          <a:p>
            <a:r>
              <a:rPr lang="da-DK" dirty="0" err="1"/>
              <a:t>fully</a:t>
            </a:r>
            <a:r>
              <a:rPr lang="da-DK" dirty="0"/>
              <a:t> </a:t>
            </a:r>
            <a:r>
              <a:rPr lang="da-DK" dirty="0" err="1"/>
              <a:t>integrated</a:t>
            </a:r>
            <a:r>
              <a:rPr lang="da-DK" dirty="0"/>
              <a:t> distribution </a:t>
            </a:r>
            <a:r>
              <a:rPr lang="da-DK" dirty="0" err="1"/>
              <a:t>facilities</a:t>
            </a:r>
            <a:endParaRPr lang="da-DK" dirty="0"/>
          </a:p>
          <a:p>
            <a:r>
              <a:rPr lang="da-DK" dirty="0"/>
              <a:t>has </a:t>
            </a:r>
            <a:r>
              <a:rPr lang="da-DK" dirty="0" err="1"/>
              <a:t>full</a:t>
            </a:r>
            <a:r>
              <a:rPr lang="da-DK" dirty="0"/>
              <a:t> </a:t>
            </a:r>
            <a:r>
              <a:rPr lang="da-DK" dirty="0" err="1"/>
              <a:t>on-the-fly</a:t>
            </a:r>
            <a:r>
              <a:rPr lang="da-DK" dirty="0"/>
              <a:t> </a:t>
            </a:r>
            <a:r>
              <a:rPr lang="da-DK" dirty="0" err="1"/>
              <a:t>mobility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well-defined</a:t>
            </a:r>
            <a:r>
              <a:rPr lang="da-DK" dirty="0"/>
              <a:t> type system</a:t>
            </a:r>
          </a:p>
          <a:p>
            <a:pPr>
              <a:buFontTx/>
              <a:buNone/>
            </a:pPr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novel</a:t>
            </a:r>
            <a:r>
              <a:rPr lang="da-DK" dirty="0"/>
              <a:t> </a:t>
            </a:r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techniques</a:t>
            </a:r>
            <a:r>
              <a:rPr lang="da-DK" dirty="0"/>
              <a:t> </a:t>
            </a:r>
            <a:r>
              <a:rPr lang="da-DK" dirty="0" smtClean="0"/>
              <a:t>(more talks to </a:t>
            </a:r>
            <a:r>
              <a:rPr lang="da-DK" dirty="0" err="1" smtClean="0"/>
              <a:t>come</a:t>
            </a:r>
            <a:r>
              <a:rPr lang="da-DK" dirty="0" smtClean="0"/>
              <a:t>!)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1016</TotalTime>
  <Words>1207</Words>
  <Application>Microsoft Office PowerPoint</Application>
  <PresentationFormat>Skærmshow (4:3)</PresentationFormat>
  <Paragraphs>346</Paragraphs>
  <Slides>38</Slides>
  <Notes>38</Notes>
  <HiddenSlides>6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38</vt:i4>
      </vt:variant>
    </vt:vector>
  </HeadingPairs>
  <TitlesOfParts>
    <vt:vector size="39" baseType="lpstr">
      <vt:lpstr>Marble</vt:lpstr>
      <vt:lpstr>Emerald - et OO-språk for distribuerte applikasjoner</vt:lpstr>
      <vt:lpstr>People</vt:lpstr>
      <vt:lpstr>Main Contributions</vt:lpstr>
      <vt:lpstr>History</vt:lpstr>
      <vt:lpstr>What does it look like?</vt:lpstr>
      <vt:lpstr>Let’s start with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17</cp:revision>
  <cp:lastPrinted>1601-01-01T00:00:00Z</cp:lastPrinted>
  <dcterms:created xsi:type="dcterms:W3CDTF">2003-09-26T05:07:47Z</dcterms:created>
  <dcterms:modified xsi:type="dcterms:W3CDTF">2010-01-25T07:56:42Z</dcterms:modified>
</cp:coreProperties>
</file>