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308" r:id="rId3"/>
    <p:sldId id="305" r:id="rId4"/>
    <p:sldId id="257" r:id="rId5"/>
    <p:sldId id="259" r:id="rId6"/>
    <p:sldId id="306" r:id="rId7"/>
    <p:sldId id="280" r:id="rId8"/>
    <p:sldId id="281" r:id="rId9"/>
    <p:sldId id="294" r:id="rId10"/>
    <p:sldId id="282" r:id="rId11"/>
    <p:sldId id="293" r:id="rId12"/>
    <p:sldId id="285" r:id="rId13"/>
    <p:sldId id="292" r:id="rId14"/>
    <p:sldId id="286" r:id="rId15"/>
    <p:sldId id="287" r:id="rId16"/>
    <p:sldId id="288" r:id="rId17"/>
    <p:sldId id="317" r:id="rId18"/>
    <p:sldId id="318" r:id="rId19"/>
    <p:sldId id="309" r:id="rId20"/>
    <p:sldId id="310" r:id="rId21"/>
    <p:sldId id="311" r:id="rId22"/>
    <p:sldId id="313" r:id="rId23"/>
    <p:sldId id="315" r:id="rId24"/>
    <p:sldId id="316" r:id="rId25"/>
    <p:sldId id="289" r:id="rId26"/>
    <p:sldId id="290" r:id="rId27"/>
    <p:sldId id="298" r:id="rId28"/>
    <p:sldId id="269" r:id="rId29"/>
    <p:sldId id="319" r:id="rId30"/>
    <p:sldId id="274" r:id="rId31"/>
    <p:sldId id="271" r:id="rId32"/>
    <p:sldId id="272" r:id="rId33"/>
    <p:sldId id="273" r:id="rId34"/>
    <p:sldId id="261" r:id="rId35"/>
    <p:sldId id="320" r:id="rId36"/>
    <p:sldId id="277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9" d="100"/>
          <a:sy n="69" d="100"/>
        </p:scale>
        <p:origin x="-1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D9CC9-1304-41D7-A586-220C401CA7EC}" type="datetimeFigureOut">
              <a:rPr lang="da-DK" smtClean="0"/>
              <a:pPr/>
              <a:t>07-02-2010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F7EAB-5C31-4324-A3B0-CE1CD4F6BAD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</a:t>
            </a:fld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5</a:t>
            </a:fld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6</a:t>
            </a:fld>
            <a:endParaRPr lang="da-D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7</a:t>
            </a:fld>
            <a:endParaRPr lang="da-D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8</a:t>
            </a:fld>
            <a:endParaRPr lang="da-D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9</a:t>
            </a:fld>
            <a:endParaRPr lang="da-D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10</a:t>
            </a:fld>
            <a:endParaRPr lang="da-D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11</a:t>
            </a:fld>
            <a:endParaRPr lang="da-D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12</a:t>
            </a:fld>
            <a:endParaRPr lang="da-D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13</a:t>
            </a:fld>
            <a:endParaRPr lang="da-D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14</a:t>
            </a:fld>
            <a:endParaRPr lang="da-D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15</a:t>
            </a:fld>
            <a:endParaRPr lang="da-D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16</a:t>
            </a:fld>
            <a:endParaRPr lang="da-D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17</a:t>
            </a:fld>
            <a:endParaRPr lang="da-D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18</a:t>
            </a:fld>
            <a:endParaRPr lang="da-DK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19</a:t>
            </a:fld>
            <a:endParaRPr lang="da-DK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20</a:t>
            </a:fld>
            <a:endParaRPr lang="da-DK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21</a:t>
            </a:fld>
            <a:endParaRPr lang="da-DK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22</a:t>
            </a:fld>
            <a:endParaRPr lang="da-DK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23</a:t>
            </a:fld>
            <a:endParaRPr lang="da-DK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24</a:t>
            </a:fld>
            <a:endParaRPr lang="da-DK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25</a:t>
            </a:fld>
            <a:endParaRPr lang="da-DK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26</a:t>
            </a:fld>
            <a:endParaRPr lang="da-DK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27</a:t>
            </a:fld>
            <a:endParaRPr lang="da-DK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28</a:t>
            </a:fld>
            <a:endParaRPr lang="da-DK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29</a:t>
            </a:fld>
            <a:endParaRPr lang="da-DK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30</a:t>
            </a:fld>
            <a:endParaRPr lang="da-DK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31</a:t>
            </a:fld>
            <a:endParaRPr lang="da-DK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32</a:t>
            </a:fld>
            <a:endParaRPr lang="da-DK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33</a:t>
            </a:fld>
            <a:endParaRPr lang="da-DK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34</a:t>
            </a:fld>
            <a:endParaRPr lang="da-DK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35</a:t>
            </a:fld>
            <a:endParaRPr lang="da-DK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36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307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dt" sz="half" idx="2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ftr" sz="quarter" idx="3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0E6E952-B453-49C3-9C4E-2F45DD32C725}" type="slidenum">
              <a:rPr lang="da-DK"/>
              <a:pPr/>
              <a:t>‹nr.›</a:t>
            </a:fld>
            <a:endParaRPr lang="da-DK"/>
          </a:p>
        </p:txBody>
      </p: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3086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7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0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2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3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1205F-8775-44FA-B26C-B18073617DB7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92D58-B524-498C-8014-D3B4786EE30D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8C2AE-0AC9-4046-BF57-69ED97E7A4F5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925A5-B9D4-4852-9790-8DBF80FE8D12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255AC-FD4E-454F-B966-C15B7A566EA4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B597C-20CD-4C19-A191-83C6F319FB3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9F289-C405-4F8C-AE60-27667E9EC157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98A9E-DEC3-4F0F-8D79-58E189C7F1DF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2C079-52D6-407E-BCB0-5B2B618E616F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D465F-1DD0-498A-9C45-0BBC90713A5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527614-DCE7-422C-85C0-BBBF0E481428}" type="slidenum">
              <a:rPr lang="da-DK"/>
              <a:pPr/>
              <a:t>‹nr.›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r>
              <a:rPr lang="da-DK" dirty="0" smtClean="0"/>
              <a:t>Emerald - et </a:t>
            </a:r>
            <a:r>
              <a:rPr lang="da-DK" dirty="0" err="1" smtClean="0"/>
              <a:t>OO-språk</a:t>
            </a:r>
            <a:r>
              <a:rPr lang="da-DK" dirty="0" smtClean="0"/>
              <a:t> for </a:t>
            </a:r>
            <a:r>
              <a:rPr lang="da-DK" dirty="0" err="1" smtClean="0"/>
              <a:t>distribuerte</a:t>
            </a:r>
            <a:r>
              <a:rPr lang="da-DK" dirty="0" smtClean="0"/>
              <a:t> </a:t>
            </a:r>
            <a:r>
              <a:rPr lang="da-DK" dirty="0" err="1" smtClean="0"/>
              <a:t>applikasjoner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 smtClean="0"/>
              <a:t>Review</a:t>
            </a:r>
            <a:r>
              <a:rPr lang="da-DK" dirty="0" smtClean="0"/>
              <a:t> – </a:t>
            </a:r>
            <a:r>
              <a:rPr lang="da-DK" dirty="0" err="1" smtClean="0"/>
              <a:t>Concurrency</a:t>
            </a:r>
            <a:r>
              <a:rPr lang="da-DK" dirty="0" smtClean="0"/>
              <a:t> - </a:t>
            </a:r>
            <a:r>
              <a:rPr lang="da-DK" dirty="0" err="1" smtClean="0"/>
              <a:t>Mobility</a:t>
            </a:r>
            <a:endParaRPr lang="da-DK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3857628"/>
            <a:ext cx="6357982" cy="2428892"/>
          </a:xfrm>
        </p:spPr>
        <p:txBody>
          <a:bodyPr/>
          <a:lstStyle/>
          <a:p>
            <a:r>
              <a:rPr lang="da-DK" i="1" dirty="0" smtClean="0"/>
              <a:t>Eric Jul</a:t>
            </a:r>
          </a:p>
          <a:p>
            <a:r>
              <a:rPr lang="da-DK" i="1" dirty="0" smtClean="0"/>
              <a:t>OMS</a:t>
            </a:r>
          </a:p>
          <a:p>
            <a:r>
              <a:rPr lang="da-DK" i="1" dirty="0" smtClean="0"/>
              <a:t>Professor II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Emerald Review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We’ll start with a review of Emerald from the first lecture </a:t>
            </a:r>
            <a:r>
              <a:rPr lang="en-US" dirty="0" err="1" smtClean="0"/>
              <a:t>seriew</a:t>
            </a:r>
            <a:r>
              <a:rPr lang="en-US" dirty="0" smtClean="0"/>
              <a:t> (F1):</a:t>
            </a:r>
          </a:p>
          <a:p>
            <a:r>
              <a:rPr lang="en-US" dirty="0" smtClean="0"/>
              <a:t>Everything is an object</a:t>
            </a:r>
          </a:p>
          <a:p>
            <a:r>
              <a:rPr lang="en-US" dirty="0" smtClean="0"/>
              <a:t>Algol-60/Simula/Smalltalk heritage</a:t>
            </a:r>
          </a:p>
          <a:p>
            <a:r>
              <a:rPr lang="en-US" dirty="0" smtClean="0"/>
              <a:t>Object constructors</a:t>
            </a:r>
          </a:p>
          <a:p>
            <a:r>
              <a:rPr lang="en-US" dirty="0" smtClean="0"/>
              <a:t>Conformity based type system – think interfaces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</a:t>
            </a:r>
            <a:endParaRPr lang="en-US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Main Contributions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665288"/>
            <a:ext cx="8358246" cy="469267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a-DK" dirty="0"/>
              <a:t>Distribution: Mobile </a:t>
            </a:r>
            <a:r>
              <a:rPr lang="da-DK" dirty="0" err="1" smtClean="0"/>
              <a:t>objects</a:t>
            </a:r>
            <a:r>
              <a:rPr lang="da-DK" dirty="0" smtClean="0"/>
              <a:t> (Eric/Hank)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i="1" dirty="0" err="1"/>
              <a:t>Any</a:t>
            </a:r>
            <a:r>
              <a:rPr lang="da-DK" i="1" dirty="0"/>
              <a:t> </a:t>
            </a:r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move</a:t>
            </a:r>
            <a:r>
              <a:rPr lang="da-DK" dirty="0"/>
              <a:t> at </a:t>
            </a:r>
            <a:r>
              <a:rPr lang="da-DK" i="1" dirty="0" err="1"/>
              <a:t>any</a:t>
            </a:r>
            <a:r>
              <a:rPr lang="da-DK" i="1" dirty="0"/>
              <a:t> time. </a:t>
            </a:r>
            <a:r>
              <a:rPr lang="da-DK" i="1" dirty="0" err="1"/>
              <a:t>Full</a:t>
            </a:r>
            <a:r>
              <a:rPr lang="da-DK" i="1" dirty="0"/>
              <a:t> </a:t>
            </a:r>
            <a:r>
              <a:rPr lang="da-DK" i="1" dirty="0" err="1"/>
              <a:t>on-the-fly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object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thread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heterogeneous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>
              <a:lnSpc>
                <a:spcPct val="90000"/>
              </a:lnSpc>
            </a:pPr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based</a:t>
            </a:r>
            <a:r>
              <a:rPr lang="da-DK" dirty="0"/>
              <a:t> type </a:t>
            </a:r>
            <a:r>
              <a:rPr lang="da-DK" dirty="0" smtClean="0"/>
              <a:t>system (Norm/Andrew)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dirty="0"/>
              <a:t>Type system </a:t>
            </a:r>
            <a:r>
              <a:rPr lang="da-DK" dirty="0" err="1"/>
              <a:t>based</a:t>
            </a:r>
            <a:r>
              <a:rPr lang="da-DK" dirty="0"/>
              <a:t> </a:t>
            </a:r>
            <a:r>
              <a:rPr lang="da-DK" dirty="0" err="1"/>
              <a:t>on</a:t>
            </a:r>
            <a:r>
              <a:rPr lang="da-DK" dirty="0"/>
              <a:t> </a:t>
            </a:r>
            <a:r>
              <a:rPr lang="da-DK" dirty="0" err="1"/>
              <a:t>conformity</a:t>
            </a:r>
            <a:r>
              <a:rPr lang="da-DK" dirty="0"/>
              <a:t>  </a:t>
            </a:r>
            <a:r>
              <a:rPr lang="da-DK" dirty="0" err="1"/>
              <a:t>principle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dirty="0" err="1"/>
              <a:t>Well-defined</a:t>
            </a:r>
            <a:r>
              <a:rPr lang="da-DK" dirty="0"/>
              <a:t> </a:t>
            </a:r>
            <a:r>
              <a:rPr lang="da-DK" dirty="0" err="1"/>
              <a:t>semantics</a:t>
            </a:r>
            <a:r>
              <a:rPr lang="da-DK" dirty="0"/>
              <a:t> (</a:t>
            </a:r>
            <a:r>
              <a:rPr lang="da-DK" dirty="0" err="1"/>
              <a:t>e.g</a:t>
            </a:r>
            <a:r>
              <a:rPr lang="da-DK" dirty="0"/>
              <a:t>., NIL </a:t>
            </a:r>
            <a:r>
              <a:rPr lang="da-DK" dirty="0" err="1"/>
              <a:t>makes</a:t>
            </a:r>
            <a:r>
              <a:rPr lang="da-DK" dirty="0"/>
              <a:t> </a:t>
            </a:r>
            <a:r>
              <a:rPr lang="da-DK" dirty="0" err="1"/>
              <a:t>sense</a:t>
            </a:r>
            <a:r>
              <a:rPr lang="da-DK" dirty="0"/>
              <a:t>!)</a:t>
            </a:r>
          </a:p>
          <a:p>
            <a:pPr>
              <a:lnSpc>
                <a:spcPct val="90000"/>
              </a:lnSpc>
            </a:pPr>
            <a:r>
              <a:rPr lang="da-DK" dirty="0" err="1"/>
              <a:t>Clean</a:t>
            </a:r>
            <a:r>
              <a:rPr lang="da-DK" dirty="0"/>
              <a:t> OO </a:t>
            </a:r>
            <a:r>
              <a:rPr lang="da-DK" dirty="0" err="1"/>
              <a:t>language</a:t>
            </a:r>
            <a:r>
              <a:rPr lang="da-DK" dirty="0"/>
              <a:t> (</a:t>
            </a:r>
            <a:r>
              <a:rPr lang="da-DK" dirty="0" err="1"/>
              <a:t>better</a:t>
            </a:r>
            <a:r>
              <a:rPr lang="da-DK" dirty="0"/>
              <a:t>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succesors</a:t>
            </a:r>
            <a:r>
              <a:rPr lang="da-DK" dirty="0"/>
              <a:t>?) </a:t>
            </a:r>
            <a:r>
              <a:rPr lang="da-DK" dirty="0" err="1"/>
              <a:t>including</a:t>
            </a:r>
            <a:r>
              <a:rPr lang="da-DK" dirty="0"/>
              <a:t> uniform </a:t>
            </a:r>
            <a:r>
              <a:rPr lang="da-DK" dirty="0" err="1"/>
              <a:t>object</a:t>
            </a:r>
            <a:r>
              <a:rPr lang="da-DK" dirty="0"/>
              <a:t>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What does it look like?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6593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a-DK"/>
              <a:t>In a nutshell: Java with an Algol-like syntax</a:t>
            </a:r>
          </a:p>
          <a:p>
            <a:pPr>
              <a:lnSpc>
                <a:spcPct val="90000"/>
              </a:lnSpc>
            </a:pPr>
            <a:r>
              <a:rPr lang="da-DK"/>
              <a:t>Heavily inspired by Algol/Simula and Smalltalk</a:t>
            </a:r>
          </a:p>
          <a:p>
            <a:pPr>
              <a:lnSpc>
                <a:spcPct val="90000"/>
              </a:lnSpc>
            </a:pPr>
            <a:r>
              <a:rPr lang="da-DK"/>
              <a:t>”Clean” OO language – ”everything” is an object: data, integers, strings, arrays, classes, types as in Smalltalk</a:t>
            </a:r>
          </a:p>
          <a:p>
            <a:pPr>
              <a:lnSpc>
                <a:spcPct val="90000"/>
              </a:lnSpc>
            </a:pPr>
            <a:r>
              <a:rPr lang="da-DK"/>
              <a:t>Language constructs are NOT objects – for compilability and speed</a:t>
            </a:r>
          </a:p>
          <a:p>
            <a:pPr>
              <a:lnSpc>
                <a:spcPct val="90000"/>
              </a:lnSpc>
            </a:pPr>
            <a:r>
              <a:rPr lang="da-DK"/>
              <a:t>No pointers: just object &amp; object 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Classless</a:t>
            </a:r>
            <a:r>
              <a:rPr lang="da-DK" dirty="0" smtClean="0"/>
              <a:t> </a:t>
            </a:r>
            <a:r>
              <a:rPr lang="da-DK" dirty="0" err="1" smtClean="0"/>
              <a:t>Object</a:t>
            </a:r>
            <a:r>
              <a:rPr lang="da-DK" dirty="0" smtClean="0"/>
              <a:t> Construction</a:t>
            </a:r>
            <a:endParaRPr lang="en-GB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108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smtClean="0">
                <a:latin typeface="Courier New" pitchFamily="49" charset="0"/>
              </a:rPr>
              <a:t>end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above</a:t>
            </a:r>
            <a:r>
              <a:rPr lang="da-DK" sz="2800" dirty="0" smtClean="0"/>
              <a:t> is an </a:t>
            </a:r>
            <a:r>
              <a:rPr lang="da-DK" sz="2800" i="1" dirty="0" err="1" smtClean="0"/>
              <a:t>executable</a:t>
            </a:r>
            <a:r>
              <a:rPr lang="da-DK" sz="2800" i="1" dirty="0" smtClean="0"/>
              <a:t> </a:t>
            </a:r>
            <a:r>
              <a:rPr lang="da-DK" sz="2800" i="1" dirty="0" err="1" smtClean="0"/>
              <a:t>expression</a:t>
            </a:r>
            <a:r>
              <a:rPr lang="da-DK" sz="2800" i="1" dirty="0" smtClean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Object Constructors</a:t>
            </a: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Execution results in a new object</a:t>
            </a:r>
          </a:p>
          <a:p>
            <a:r>
              <a:rPr lang="da-DK"/>
              <a:t>Execute again – and get yet another object</a:t>
            </a:r>
          </a:p>
          <a:p>
            <a:r>
              <a:rPr lang="da-DK" i="1"/>
              <a:t>No class!</a:t>
            </a:r>
          </a:p>
          <a:p>
            <a:pPr>
              <a:buFontTx/>
              <a:buNone/>
            </a:pPr>
            <a:endParaRPr lang="da-DK" i="1"/>
          </a:p>
          <a:p>
            <a:pPr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An </a:t>
            </a:r>
            <a:r>
              <a:rPr lang="da-DK" dirty="0" err="1" smtClean="0"/>
              <a:t>Object</a:t>
            </a:r>
            <a:r>
              <a:rPr lang="da-DK" dirty="0" smtClean="0"/>
              <a:t> </a:t>
            </a:r>
            <a:r>
              <a:rPr lang="da-DK" dirty="0" err="1" smtClean="0"/>
              <a:t>that</a:t>
            </a:r>
            <a:r>
              <a:rPr lang="da-DK" dirty="0" smtClean="0"/>
              <a:t> is a </a:t>
            </a:r>
            <a:r>
              <a:rPr lang="da-DK" dirty="0" err="1" smtClean="0"/>
              <a:t>Class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357298"/>
            <a:ext cx="7772400" cy="500066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Class</a:t>
            </a:r>
            <a:r>
              <a:rPr lang="da-DK" dirty="0"/>
              <a:t> done by </a:t>
            </a:r>
            <a:r>
              <a:rPr lang="da-DK" dirty="0" err="1" smtClean="0"/>
              <a:t>Syntatic</a:t>
            </a:r>
            <a:r>
              <a:rPr lang="da-DK" dirty="0" smtClean="0"/>
              <a:t> </a:t>
            </a:r>
            <a:r>
              <a:rPr lang="da-DK" dirty="0" err="1" smtClean="0"/>
              <a:t>Sugaring</a:t>
            </a:r>
            <a:endParaRPr lang="en-GB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following</a:t>
            </a:r>
            <a:r>
              <a:rPr lang="da-DK" sz="2800" dirty="0"/>
              <a:t> </a:t>
            </a:r>
            <a:r>
              <a:rPr lang="da-DK" sz="2800" dirty="0" err="1"/>
              <a:t>turns</a:t>
            </a:r>
            <a:r>
              <a:rPr lang="da-DK" sz="2800" dirty="0"/>
              <a:t> </a:t>
            </a:r>
            <a:r>
              <a:rPr lang="da-DK" sz="2800" dirty="0" err="1"/>
              <a:t>into</a:t>
            </a:r>
            <a:r>
              <a:rPr lang="da-DK" sz="2800" dirty="0"/>
              <a:t> the </a:t>
            </a:r>
            <a:r>
              <a:rPr lang="da-DK" sz="2800" dirty="0" err="1"/>
              <a:t>previous</a:t>
            </a:r>
            <a:r>
              <a:rPr lang="da-DK" sz="2800" dirty="0"/>
              <a:t> double </a:t>
            </a: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</a:t>
            </a:r>
            <a:r>
              <a:rPr lang="da-DK" sz="2800" dirty="0"/>
              <a:t>: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class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Types</a:t>
            </a:r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Types are abstract descriptions of the operations required of an object (think: Java Interfaces – they are close to identical to types in Emerald).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Collection of operation </a:t>
            </a:r>
            <a:r>
              <a:rPr lang="en-US" i="1" dirty="0" smtClean="0"/>
              <a:t>signatures</a:t>
            </a:r>
            <a:r>
              <a:rPr lang="en-US" dirty="0" smtClean="0"/>
              <a:t>.</a:t>
            </a:r>
          </a:p>
          <a:p>
            <a:pPr algn="just">
              <a:buFontTx/>
              <a:buNone/>
            </a:pPr>
            <a:r>
              <a:rPr lang="en-US" dirty="0" smtClean="0"/>
              <a:t>Signature is </a:t>
            </a:r>
            <a:r>
              <a:rPr lang="en-US" i="1" dirty="0" smtClean="0"/>
              <a:t>name</a:t>
            </a:r>
            <a:r>
              <a:rPr lang="en-US" dirty="0" smtClean="0"/>
              <a:t> &amp; </a:t>
            </a:r>
            <a:r>
              <a:rPr lang="en-US" i="1" dirty="0" smtClean="0"/>
              <a:t>types</a:t>
            </a:r>
            <a:r>
              <a:rPr lang="en-US" dirty="0" smtClean="0"/>
              <a:t> of </a:t>
            </a:r>
            <a:r>
              <a:rPr lang="en-US" i="1" dirty="0" smtClean="0"/>
              <a:t>each parameter</a:t>
            </a:r>
            <a:endParaRPr lang="en-US" dirty="0" smtClean="0"/>
          </a:p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6" cy="41148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4" y="1665288"/>
            <a:ext cx="3327396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sz="2400" dirty="0" err="1" smtClean="0"/>
              <a:t>Conformity</a:t>
            </a:r>
            <a:r>
              <a:rPr lang="da-DK" sz="2400" dirty="0" smtClean="0"/>
              <a:t> </a:t>
            </a:r>
            <a:r>
              <a:rPr lang="da-DK" sz="2400" dirty="0" err="1" smtClean="0"/>
              <a:t>object-to-type</a:t>
            </a:r>
            <a:endParaRPr lang="da-DK" sz="2400" dirty="0" smtClean="0"/>
          </a:p>
          <a:p>
            <a:pPr>
              <a:buFontTx/>
              <a:buNone/>
            </a:pPr>
            <a:r>
              <a:rPr lang="da-DK" sz="2400" dirty="0" smtClean="0"/>
              <a:t>and </a:t>
            </a:r>
            <a:r>
              <a:rPr lang="da-DK" sz="2400" dirty="0" err="1" smtClean="0"/>
              <a:t>type-to-type</a:t>
            </a:r>
            <a:endParaRPr lang="da-DK" sz="2400" dirty="0" smtClean="0"/>
          </a:p>
          <a:p>
            <a:pPr>
              <a:buFontTx/>
              <a:buNone/>
            </a:pPr>
            <a:endParaRPr lang="da-DK" sz="2400" dirty="0"/>
          </a:p>
          <a:p>
            <a:pPr>
              <a:buFontTx/>
              <a:buNone/>
            </a:pPr>
            <a:r>
              <a:rPr lang="da-DK" sz="2400" dirty="0" err="1" smtClean="0"/>
              <a:t>BankAccount</a:t>
            </a:r>
            <a:r>
              <a:rPr lang="da-DK" sz="2400" dirty="0" smtClean="0"/>
              <a:t> </a:t>
            </a:r>
            <a:r>
              <a:rPr lang="da-DK" sz="2400" i="1" dirty="0" err="1"/>
              <a:t>conforms</a:t>
            </a:r>
            <a:r>
              <a:rPr lang="da-DK" sz="2400" dirty="0"/>
              <a:t> to </a:t>
            </a:r>
            <a:r>
              <a:rPr lang="da-DK" sz="2400" dirty="0" err="1"/>
              <a:t>DepositOnlyBankAccount</a:t>
            </a:r>
            <a:r>
              <a:rPr lang="da-DK" sz="2400" dirty="0"/>
              <a:t> </a:t>
            </a:r>
            <a:r>
              <a:rPr lang="da-DK" sz="2400" dirty="0" err="1"/>
              <a:t>because</a:t>
            </a:r>
            <a:r>
              <a:rPr lang="da-DK" sz="2400" dirty="0"/>
              <a:t> it support all the </a:t>
            </a:r>
            <a:r>
              <a:rPr lang="da-DK" sz="2400" dirty="0" err="1"/>
              <a:t>require</a:t>
            </a:r>
            <a:r>
              <a:rPr lang="da-DK" sz="2400" dirty="0"/>
              <a:t> operations – and the parameters </a:t>
            </a:r>
            <a:r>
              <a:rPr lang="da-DK" sz="2400" dirty="0" err="1"/>
              <a:t>also</a:t>
            </a:r>
            <a:r>
              <a:rPr lang="da-DK" sz="2400" dirty="0"/>
              <a:t> </a:t>
            </a:r>
            <a:r>
              <a:rPr lang="da-DK" sz="2400" dirty="0" err="1"/>
              <a:t>conform</a:t>
            </a:r>
            <a:endParaRPr lang="da-D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informally</a:t>
            </a:r>
            <a:endParaRPr lang="en-GB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r>
              <a:rPr lang="en-US" dirty="0" smtClean="0"/>
              <a:t>It has the operations specified by the type</a:t>
            </a:r>
          </a:p>
          <a:p>
            <a:r>
              <a:rPr lang="en-US" dirty="0" smtClean="0"/>
              <a:t>For each operation in the type:</a:t>
            </a:r>
          </a:p>
          <a:p>
            <a:pPr lvl="1"/>
            <a:r>
              <a:rPr lang="en-US" dirty="0" smtClean="0"/>
              <a:t>The number of parameters is the same in the object as in the type</a:t>
            </a:r>
          </a:p>
          <a:p>
            <a:pPr lvl="1"/>
            <a:r>
              <a:rPr lang="en-US" dirty="0" smtClean="0"/>
              <a:t>Each input parameter of the object conforms to the corresponding param of the type</a:t>
            </a:r>
          </a:p>
          <a:p>
            <a:pPr lvl="1"/>
            <a:r>
              <a:rPr lang="en-US" dirty="0" smtClean="0"/>
              <a:t>Each output parameter of the type conforms to the corresponding param of the object (contra variant)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between types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/>
              <a:t>Conformity is a mathematical relationship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/>
              <a:t>If T is to conform to S: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da-DK" sz="2800"/>
              <a:t>T must have all the operations required by 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da-DK" sz="2800"/>
              <a:t>For each operation in T the corresponding operation in S:</a:t>
            </a:r>
          </a:p>
          <a:p>
            <a:pPr marL="1371600" lvl="2" indent="-457200">
              <a:lnSpc>
                <a:spcPct val="90000"/>
              </a:lnSpc>
            </a:pPr>
            <a:r>
              <a:rPr lang="da-DK" sz="2000"/>
              <a:t>in-parameters must conform</a:t>
            </a:r>
          </a:p>
          <a:p>
            <a:pPr marL="1371600" lvl="2" indent="-457200">
              <a:lnSpc>
                <a:spcPct val="90000"/>
              </a:lnSpc>
            </a:pPr>
            <a:r>
              <a:rPr lang="da-DK" sz="2000"/>
              <a:t>out-parameters must conform </a:t>
            </a:r>
            <a:r>
              <a:rPr lang="da-DK" sz="2000" i="1"/>
              <a:t>in opposite order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/>
              <a:t>Contravariance: not in Simula nor Eiffel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/>
              <a:t>necessary to make semantic sense of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details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Conformity</a:t>
            </a:r>
            <a:r>
              <a:rPr lang="da-DK" dirty="0" smtClean="0"/>
              <a:t> is </a:t>
            </a:r>
            <a:r>
              <a:rPr lang="da-DK" i="1" dirty="0" smtClean="0"/>
              <a:t>implicit</a:t>
            </a:r>
            <a:endParaRPr lang="da-DK" dirty="0"/>
          </a:p>
          <a:p>
            <a:r>
              <a:rPr lang="da-DK" dirty="0" err="1" smtClean="0"/>
              <a:t>No</a:t>
            </a:r>
            <a:r>
              <a:rPr lang="da-DK" dirty="0" smtClean="0"/>
              <a:t> ”</a:t>
            </a:r>
            <a:r>
              <a:rPr lang="da-DK" dirty="0" err="1" smtClean="0"/>
              <a:t>implements</a:t>
            </a:r>
            <a:r>
              <a:rPr lang="da-DK" dirty="0" smtClean="0"/>
              <a:t>” as in Java</a:t>
            </a:r>
          </a:p>
          <a:p>
            <a:r>
              <a:rPr lang="da-DK" dirty="0" smtClean="0"/>
              <a:t>Operation </a:t>
            </a:r>
            <a:r>
              <a:rPr lang="da-DK" dirty="0" err="1"/>
              <a:t>names</a:t>
            </a:r>
            <a:r>
              <a:rPr lang="da-DK" dirty="0"/>
              <a:t> </a:t>
            </a:r>
            <a:r>
              <a:rPr lang="da-DK" dirty="0" err="1"/>
              <a:t>important</a:t>
            </a:r>
            <a:endParaRPr lang="da-DK" dirty="0"/>
          </a:p>
          <a:p>
            <a:r>
              <a:rPr lang="da-DK" dirty="0"/>
              <a:t>Parameter </a:t>
            </a:r>
            <a:r>
              <a:rPr lang="da-DK" dirty="0" err="1"/>
              <a:t>names</a:t>
            </a:r>
            <a:r>
              <a:rPr lang="da-DK" dirty="0"/>
              <a:t> do not matter, just </a:t>
            </a:r>
            <a:r>
              <a:rPr lang="da-DK" dirty="0" err="1"/>
              <a:t>their</a:t>
            </a:r>
            <a:r>
              <a:rPr lang="da-DK" dirty="0"/>
              <a:t> type</a:t>
            </a:r>
          </a:p>
          <a:p>
            <a:r>
              <a:rPr lang="da-DK" dirty="0" err="1"/>
              <a:t>Arity</a:t>
            </a:r>
            <a:r>
              <a:rPr lang="da-DK" dirty="0"/>
              <a:t> </a:t>
            </a:r>
            <a:r>
              <a:rPr lang="da-DK" dirty="0" err="1"/>
              <a:t>matters</a:t>
            </a:r>
            <a:r>
              <a:rPr lang="da-DK" dirty="0"/>
              <a:t>: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) </a:t>
            </a:r>
            <a:r>
              <a:rPr lang="da-DK" dirty="0" err="1"/>
              <a:t>different</a:t>
            </a:r>
            <a:r>
              <a:rPr lang="da-DK" dirty="0"/>
              <a:t> from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, </a:t>
            </a:r>
            <a:r>
              <a:rPr lang="da-DK" dirty="0" err="1"/>
              <a:t>float</a:t>
            </a:r>
            <a:r>
              <a:rPr lang="da-DK" dirty="0"/>
              <a:t>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more formally</a:t>
            </a:r>
            <a:endParaRPr lang="en-GB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endParaRPr lang="da-DK" dirty="0" smtClean="0"/>
          </a:p>
          <a:p>
            <a:pPr algn="ctr">
              <a:buNone/>
            </a:pPr>
            <a:endParaRPr lang="da-DK" dirty="0" smtClean="0"/>
          </a:p>
          <a:p>
            <a:pPr algn="ctr">
              <a:buNone/>
            </a:pPr>
            <a:r>
              <a:rPr lang="da-DK" sz="4400" b="1" i="1" dirty="0" smtClean="0"/>
              <a:t>NOT IMPORTANT HERE</a:t>
            </a:r>
            <a:endParaRPr lang="en-GB" sz="4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Lattice of types</a:t>
            </a:r>
            <a:endParaRPr lang="en-GB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56"/>
          </a:xfrm>
        </p:spPr>
        <p:txBody>
          <a:bodyPr/>
          <a:lstStyle/>
          <a:p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r>
              <a:rPr lang="da-DK" dirty="0"/>
              <a:t>Top is</a:t>
            </a:r>
          </a:p>
          <a:p>
            <a:pPr lvl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Any</a:t>
            </a:r>
            <a:endParaRPr lang="da-DK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</a:rPr>
              <a:t>Any</a:t>
            </a:r>
            <a:endParaRPr lang="da-DK" dirty="0"/>
          </a:p>
          <a:p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/>
              <a:t> </a:t>
            </a:r>
          </a:p>
          <a:p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thus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assigned</a:t>
            </a:r>
            <a:r>
              <a:rPr lang="da-DK" dirty="0" smtClean="0"/>
              <a:t> to </a:t>
            </a:r>
            <a:r>
              <a:rPr lang="da-DK" i="1" dirty="0" err="1" smtClean="0"/>
              <a:t>any</a:t>
            </a:r>
            <a:r>
              <a:rPr lang="da-DK" dirty="0" smtClean="0"/>
              <a:t> variable! (</a:t>
            </a:r>
            <a:r>
              <a:rPr lang="da-DK" dirty="0" err="1" smtClean="0"/>
              <a:t>Read</a:t>
            </a:r>
            <a:r>
              <a:rPr lang="da-DK" dirty="0" smtClean="0"/>
              <a:t> ”</a:t>
            </a:r>
            <a:r>
              <a:rPr lang="da-DK" dirty="0" err="1" smtClean="0"/>
              <a:t>Much</a:t>
            </a:r>
            <a:r>
              <a:rPr lang="da-DK" dirty="0" smtClean="0"/>
              <a:t> </a:t>
            </a:r>
            <a:r>
              <a:rPr lang="da-DK" dirty="0" err="1" smtClean="0"/>
              <a:t>Ado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>
                <a:cs typeface="Courier New" pitchFamily="49" charset="0"/>
              </a:rPr>
              <a:t>.)</a:t>
            </a:r>
            <a:endParaRPr lang="da-DK" dirty="0" smtClean="0"/>
          </a:p>
          <a:p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an object</a:t>
            </a:r>
          </a:p>
          <a:p>
            <a:r>
              <a:rPr lang="en-US" dirty="0" smtClean="0"/>
              <a:t>Supports “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of</a:t>
            </a:r>
            <a:r>
              <a:rPr lang="en-US" dirty="0" smtClean="0"/>
              <a:t>” which returns an object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r>
              <a:rPr lang="en-US" dirty="0" smtClean="0">
                <a:cs typeface="Courier New" pitchFamily="49" charset="0"/>
              </a:rPr>
              <a:t>This is a type (!)</a:t>
            </a:r>
          </a:p>
          <a:p>
            <a:r>
              <a:rPr lang="en-US" dirty="0" smtClean="0">
                <a:cs typeface="Courier New" pitchFamily="49" charset="0"/>
              </a:rPr>
              <a:t>But it is also an object – that supports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create </a:t>
            </a:r>
            <a:r>
              <a:rPr lang="en-US" dirty="0" smtClean="0">
                <a:cs typeface="Courier New" pitchFamily="49" charset="0"/>
              </a:rPr>
              <a:t>(!)</a:t>
            </a:r>
          </a:p>
          <a:p>
            <a:r>
              <a:rPr lang="en-US" dirty="0" smtClean="0">
                <a:cs typeface="Courier New" pitchFamily="49" charset="0"/>
              </a:rPr>
              <a:t>Creates an EMPTY array.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Addupper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addlower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– a closer look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Dip into the code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Concept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</a:t>
            </a:r>
            <a:r>
              <a:rPr lang="en-US" i="1" dirty="0" smtClean="0"/>
              <a:t>process</a:t>
            </a:r>
            <a:r>
              <a:rPr lang="en-US" dirty="0" smtClean="0"/>
              <a:t> is a thread of execution.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Every object can have ONE process.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Process section in object constructor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section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A</a:t>
            </a:r>
          </a:p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initially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  …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initialize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stuff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initially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… do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A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execution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After the end of the initially section, the process (if present) is started and executes in parallel with all other processes.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Concurrent Updates</a:t>
            </a:r>
            <a:endParaRPr lang="en-US" dirty="0"/>
          </a:p>
        </p:txBody>
      </p:sp>
      <p:sp>
        <p:nvSpPr>
          <p:cNvPr id="5" name="Pladsholder til indhold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A</a:t>
            </a:r>
          </a:p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m &lt;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-ba.withdraw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[100]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A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m &lt;-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ba.withdraw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[100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B</a:t>
            </a:r>
          </a:p>
          <a:p>
            <a:pPr>
              <a:buFontTx/>
              <a:buNone/>
            </a:pP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 Required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Classic Monitors as described by Tony Hoare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Example: hi – ho program (</a:t>
            </a:r>
            <a:r>
              <a:rPr lang="en-US" dirty="0" err="1" smtClean="0"/>
              <a:t>synch.m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Semaphore – go thru example (</a:t>
            </a:r>
            <a:r>
              <a:rPr lang="en-US" dirty="0" err="1" smtClean="0"/>
              <a:t>sem.m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Rendez-vous</a:t>
            </a:r>
            <a:endParaRPr lang="en-US" dirty="0" smtClean="0"/>
          </a:p>
          <a:p>
            <a:r>
              <a:rPr lang="en-US" dirty="0" smtClean="0"/>
              <a:t>Barrier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Distribution</a:t>
            </a:r>
            <a:endParaRPr lang="en-GB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49794"/>
          </a:xfrm>
        </p:spPr>
        <p:txBody>
          <a:bodyPr/>
          <a:lstStyle/>
          <a:p>
            <a:r>
              <a:rPr lang="da-DK" dirty="0" err="1"/>
              <a:t>Sea</a:t>
            </a:r>
            <a:r>
              <a:rPr lang="da-DK" dirty="0"/>
              <a:t> of </a:t>
            </a:r>
            <a:r>
              <a:rPr lang="da-DK" dirty="0" err="1" smtClean="0"/>
              <a:t>objects</a:t>
            </a:r>
            <a:r>
              <a:rPr lang="da-DK" dirty="0" smtClean="0"/>
              <a:t> (</a:t>
            </a:r>
            <a:r>
              <a:rPr lang="da-DK" dirty="0" err="1" smtClean="0"/>
              <a:t>draw</a:t>
            </a:r>
            <a:r>
              <a:rPr lang="da-DK" dirty="0" smtClean="0"/>
              <a:t>)</a:t>
            </a:r>
            <a:endParaRPr lang="da-DK" dirty="0"/>
          </a:p>
          <a:p>
            <a:r>
              <a:rPr lang="da-DK" dirty="0" err="1"/>
              <a:t>Sea</a:t>
            </a:r>
            <a:r>
              <a:rPr lang="da-DK" dirty="0"/>
              <a:t> is </a:t>
            </a:r>
            <a:r>
              <a:rPr lang="da-DK" dirty="0" err="1"/>
              <a:t>divided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disjunct</a:t>
            </a:r>
            <a:r>
              <a:rPr lang="da-DK" dirty="0"/>
              <a:t> parts </a:t>
            </a:r>
            <a:r>
              <a:rPr lang="da-DK" dirty="0" err="1"/>
              <a:t>called</a:t>
            </a:r>
            <a:r>
              <a:rPr lang="da-DK" dirty="0"/>
              <a:t> Nodes</a:t>
            </a:r>
          </a:p>
          <a:p>
            <a:r>
              <a:rPr lang="da-DK" dirty="0"/>
              <a:t>An </a:t>
            </a:r>
            <a:r>
              <a:rPr lang="da-DK" dirty="0" err="1"/>
              <a:t>object</a:t>
            </a:r>
            <a:r>
              <a:rPr lang="da-DK" dirty="0"/>
              <a:t> is </a:t>
            </a:r>
            <a:r>
              <a:rPr lang="da-DK" dirty="0" err="1"/>
              <a:t>on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and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Node at a time</a:t>
            </a:r>
          </a:p>
          <a:p>
            <a:r>
              <a:rPr lang="da-DK" dirty="0" err="1"/>
              <a:t>Each</a:t>
            </a:r>
            <a:r>
              <a:rPr lang="da-DK" dirty="0"/>
              <a:t> node is </a:t>
            </a:r>
            <a:r>
              <a:rPr lang="da-DK" dirty="0" err="1"/>
              <a:t>represented</a:t>
            </a:r>
            <a:r>
              <a:rPr lang="da-DK" dirty="0"/>
              <a:t> by a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Node</a:t>
            </a:r>
            <a:r>
              <a:rPr lang="da-DK" dirty="0"/>
              <a:t> </a:t>
            </a:r>
            <a:r>
              <a:rPr lang="da-DK" dirty="0" err="1"/>
              <a:t>object</a:t>
            </a:r>
            <a:endParaRPr lang="da-DK" dirty="0"/>
          </a:p>
          <a:p>
            <a:r>
              <a:rPr lang="da-DK" dirty="0" err="1">
                <a:latin typeface="Courier New" pitchFamily="49" charset="0"/>
              </a:rPr>
              <a:t>Locate</a:t>
            </a:r>
            <a:r>
              <a:rPr lang="da-DK" dirty="0">
                <a:latin typeface="Courier New" pitchFamily="49" charset="0"/>
              </a:rPr>
              <a:t> X </a:t>
            </a:r>
            <a:r>
              <a:rPr lang="da-DK" dirty="0" err="1"/>
              <a:t>returns</a:t>
            </a:r>
            <a:r>
              <a:rPr lang="da-DK" dirty="0"/>
              <a:t> the node </a:t>
            </a:r>
            <a:r>
              <a:rPr lang="da-DK" dirty="0" err="1"/>
              <a:t>where</a:t>
            </a:r>
            <a:r>
              <a:rPr lang="da-DK" dirty="0"/>
              <a:t> X </a:t>
            </a:r>
            <a:r>
              <a:rPr lang="da-DK" dirty="0" smtClean="0"/>
              <a:t>is (</a:t>
            </a:r>
            <a:r>
              <a:rPr lang="da-DK" dirty="0" err="1" smtClean="0"/>
              <a:t>was</a:t>
            </a:r>
            <a:r>
              <a:rPr lang="da-DK" dirty="0" smtClean="0"/>
              <a:t>!)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Immutable Objects</a:t>
            </a:r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Immutable objects cannot change state</a:t>
            </a:r>
          </a:p>
          <a:p>
            <a:r>
              <a:rPr lang="en-US" dirty="0" smtClean="0"/>
              <a:t>Examples: The integer 17</a:t>
            </a:r>
          </a:p>
          <a:p>
            <a:r>
              <a:rPr lang="en-US" dirty="0" smtClean="0"/>
              <a:t>User-defined immutable objects: for example complex numbers</a:t>
            </a:r>
          </a:p>
          <a:p>
            <a:r>
              <a:rPr lang="en-US" dirty="0" smtClean="0"/>
              <a:t>Immutable objects are omnipresent</a:t>
            </a:r>
          </a:p>
          <a:p>
            <a:r>
              <a:rPr lang="en-US" dirty="0" smtClean="0"/>
              <a:t>Types must be immutable to allow static type checking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are Immutable Objects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Example: arrays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Example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80"/>
          </a:xfrm>
        </p:spPr>
        <p:txBody>
          <a:bodyPr/>
          <a:lstStyle/>
          <a:p>
            <a:pPr>
              <a:buFontTx/>
              <a:buNone/>
            </a:pP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 Boss</a:t>
            </a: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var w: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n &lt;- …find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usable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 node</a:t>
            </a: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w &lt;-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Worker.create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 w to n</a:t>
            </a: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w.DoWork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DoWork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…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…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DoWork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Example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80"/>
          </a:xfrm>
        </p:spPr>
        <p:txBody>
          <a:bodyPr/>
          <a:lstStyle/>
          <a:p>
            <a:pPr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Boss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var w: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n &lt;- …find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usable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node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w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Worker.create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w to n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w.StartWork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class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Worker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op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StartWork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slave &lt;-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slave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…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Start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Why Mobility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Local calls are typically 1,000 – 10,000 times faster than remote calls</a:t>
            </a:r>
          </a:p>
          <a:p>
            <a:r>
              <a:rPr lang="da-DK"/>
              <a:t>Mobility for:</a:t>
            </a:r>
          </a:p>
          <a:p>
            <a:pPr lvl="1"/>
            <a:r>
              <a:rPr lang="da-DK"/>
              <a:t>performance</a:t>
            </a:r>
          </a:p>
          <a:p>
            <a:pPr lvl="1"/>
            <a:r>
              <a:rPr lang="da-DK"/>
              <a:t>availability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and Location Concepts</a:t>
            </a:r>
          </a:p>
        </p:txBody>
      </p:sp>
      <p:sp>
        <p:nvSpPr>
          <p:cNvPr id="4198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800" dirty="0" err="1"/>
              <a:t>locate</a:t>
            </a:r>
            <a:r>
              <a:rPr lang="da-DK" sz="2800" dirty="0"/>
              <a:t> X          </a:t>
            </a:r>
            <a:r>
              <a:rPr lang="da-DK" sz="2800" dirty="0" err="1"/>
              <a:t>returns</a:t>
            </a:r>
            <a:r>
              <a:rPr lang="da-DK" sz="2800" dirty="0"/>
              <a:t> (</a:t>
            </a:r>
            <a:r>
              <a:rPr lang="da-DK" sz="2800" dirty="0" err="1"/>
              <a:t>one</a:t>
            </a:r>
            <a:r>
              <a:rPr lang="da-DK" sz="2800" dirty="0"/>
              <a:t> of) the </a:t>
            </a:r>
            <a:r>
              <a:rPr lang="da-DK" sz="2800" dirty="0" err="1"/>
              <a:t>object</a:t>
            </a:r>
            <a:r>
              <a:rPr lang="da-DK" sz="2800" dirty="0"/>
              <a:t> X’s </a:t>
            </a:r>
          </a:p>
          <a:p>
            <a:pPr>
              <a:buFontTx/>
              <a:buNone/>
            </a:pPr>
            <a:r>
              <a:rPr lang="da-DK" sz="2800" dirty="0"/>
              <a:t>                       locations</a:t>
            </a:r>
          </a:p>
          <a:p>
            <a:pPr>
              <a:buFontTx/>
              <a:buNone/>
            </a:pPr>
            <a:r>
              <a:rPr lang="da-DK" sz="2800" dirty="0" err="1"/>
              <a:t>move</a:t>
            </a:r>
            <a:r>
              <a:rPr lang="da-DK" sz="2800" dirty="0"/>
              <a:t> X to Y  </a:t>
            </a:r>
            <a:r>
              <a:rPr lang="da-DK" sz="2800" dirty="0" err="1"/>
              <a:t>move</a:t>
            </a:r>
            <a:r>
              <a:rPr lang="da-DK" sz="2800" dirty="0"/>
              <a:t> the </a:t>
            </a:r>
            <a:r>
              <a:rPr lang="da-DK" sz="2800" dirty="0" err="1"/>
              <a:t>object</a:t>
            </a:r>
            <a:r>
              <a:rPr lang="da-DK" sz="2800" dirty="0"/>
              <a:t> X to the node </a:t>
            </a:r>
          </a:p>
          <a:p>
            <a:pPr>
              <a:buFontTx/>
              <a:buNone/>
            </a:pPr>
            <a:r>
              <a:rPr lang="da-DK" sz="2800" dirty="0"/>
              <a:t>                       </a:t>
            </a:r>
            <a:r>
              <a:rPr lang="da-DK" sz="2800" dirty="0" err="1"/>
              <a:t>where</a:t>
            </a:r>
            <a:r>
              <a:rPr lang="da-DK" sz="2800" dirty="0"/>
              <a:t> Y is (</a:t>
            </a:r>
            <a:r>
              <a:rPr lang="da-DK" sz="2800" dirty="0" err="1"/>
              <a:t>or</a:t>
            </a:r>
            <a:r>
              <a:rPr lang="da-DK" sz="2800" dirty="0"/>
              <a:t> </a:t>
            </a:r>
            <a:r>
              <a:rPr lang="da-DK" sz="2800" dirty="0" err="1"/>
              <a:t>rather</a:t>
            </a:r>
            <a:r>
              <a:rPr lang="da-DK" sz="2800" dirty="0"/>
              <a:t> </a:t>
            </a:r>
            <a:r>
              <a:rPr lang="da-DK" sz="2800" dirty="0" err="1"/>
              <a:t>was</a:t>
            </a:r>
            <a:r>
              <a:rPr lang="da-DK" sz="2800" dirty="0"/>
              <a:t>)</a:t>
            </a:r>
          </a:p>
          <a:p>
            <a:pPr>
              <a:buFontTx/>
              <a:buNone/>
            </a:pPr>
            <a:r>
              <a:rPr lang="da-DK" sz="2800" dirty="0"/>
              <a:t>fix X at Y       as </a:t>
            </a:r>
            <a:r>
              <a:rPr lang="da-DK" sz="2800" dirty="0" err="1"/>
              <a:t>move</a:t>
            </a:r>
            <a:r>
              <a:rPr lang="da-DK" sz="2800" dirty="0"/>
              <a:t> but </a:t>
            </a:r>
            <a:r>
              <a:rPr lang="da-DK" sz="2800" dirty="0" err="1"/>
              <a:t>disregard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/>
              <a:t>                       </a:t>
            </a:r>
            <a:r>
              <a:rPr lang="da-DK" sz="2800" dirty="0" err="1"/>
              <a:t>subsequent</a:t>
            </a:r>
            <a:r>
              <a:rPr lang="da-DK" sz="2800" dirty="0"/>
              <a:t> </a:t>
            </a:r>
            <a:r>
              <a:rPr lang="da-DK" sz="2800" dirty="0" err="1"/>
              <a:t>moves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 err="1"/>
              <a:t>refix</a:t>
            </a:r>
            <a:r>
              <a:rPr lang="da-DK" sz="2800" dirty="0"/>
              <a:t> X at Y    as fix but for </a:t>
            </a:r>
            <a:r>
              <a:rPr lang="da-DK" sz="2800" dirty="0" err="1"/>
              <a:t>fixed</a:t>
            </a:r>
            <a:r>
              <a:rPr lang="da-DK" sz="2800" dirty="0"/>
              <a:t> </a:t>
            </a:r>
            <a:r>
              <a:rPr lang="da-DK" sz="2800" dirty="0" err="1"/>
              <a:t>objects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 err="1"/>
              <a:t>unfix</a:t>
            </a:r>
            <a:r>
              <a:rPr lang="da-DK" sz="2800" dirty="0"/>
              <a:t> X           </a:t>
            </a:r>
            <a:r>
              <a:rPr lang="da-DK" sz="2800" dirty="0" err="1"/>
              <a:t>allow</a:t>
            </a:r>
            <a:r>
              <a:rPr lang="da-DK" sz="2800" dirty="0"/>
              <a:t> normal </a:t>
            </a:r>
            <a:r>
              <a:rPr lang="da-DK" sz="2800" dirty="0" err="1"/>
              <a:t>moves</a:t>
            </a:r>
            <a:endParaRPr lang="da-DK" sz="2800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Call-by-move</a:t>
            </a:r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>
              <a:buFontTx/>
              <a:buNone/>
            </a:pPr>
            <a:r>
              <a:rPr lang="da-DK"/>
              <a:t>…</a:t>
            </a:r>
          </a:p>
          <a:p>
            <a:pPr>
              <a:buFontTx/>
              <a:buNone/>
            </a:pPr>
            <a:r>
              <a:rPr lang="da-DK"/>
              <a:t>  X.F[move B]</a:t>
            </a:r>
          </a:p>
          <a:p>
            <a:pPr>
              <a:buFontTx/>
              <a:buNone/>
            </a:pPr>
            <a:r>
              <a:rPr lang="da-DK"/>
              <a:t>…</a:t>
            </a:r>
          </a:p>
          <a:p>
            <a:pPr>
              <a:buFontTx/>
              <a:buNone/>
            </a:pPr>
            <a:r>
              <a:rPr lang="da-DK"/>
              <a:t>…</a:t>
            </a:r>
          </a:p>
          <a:p>
            <a:pPr>
              <a:buFontTx/>
              <a:buNone/>
            </a:pPr>
            <a:r>
              <a:rPr lang="da-DK"/>
              <a:t>  X.F[visit B]</a:t>
            </a:r>
          </a:p>
          <a:p>
            <a:pPr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43012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/>
              <a:t>object X</a:t>
            </a:r>
          </a:p>
          <a:p>
            <a:pPr>
              <a:buFontTx/>
              <a:buNone/>
            </a:pPr>
            <a:r>
              <a:rPr lang="da-DK"/>
              <a:t>  operation F[arg:T]</a:t>
            </a:r>
          </a:p>
          <a:p>
            <a:pPr>
              <a:buFontTx/>
              <a:buNone/>
            </a:pPr>
            <a:r>
              <a:rPr lang="da-DK"/>
              <a:t>    loop</a:t>
            </a:r>
          </a:p>
          <a:p>
            <a:pPr>
              <a:buFontTx/>
              <a:buNone/>
            </a:pPr>
            <a:r>
              <a:rPr lang="da-DK"/>
              <a:t>      arg.g[…]</a:t>
            </a:r>
          </a:p>
          <a:p>
            <a:pPr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>
              <a:buFontTx/>
              <a:buNone/>
            </a:pPr>
            <a:r>
              <a:rPr lang="da-DK"/>
              <a:t>    end loop</a:t>
            </a:r>
          </a:p>
          <a:p>
            <a:pPr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How Many Calls of B?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800" dirty="0" err="1"/>
              <a:t>Questions</a:t>
            </a:r>
            <a:r>
              <a:rPr lang="da-DK" sz="2800" dirty="0"/>
              <a:t>: given a normal PC </a:t>
            </a:r>
            <a:r>
              <a:rPr lang="da-DK" sz="2800" dirty="0" err="1"/>
              <a:t>enviroment</a:t>
            </a:r>
            <a:r>
              <a:rPr lang="da-DK" sz="2800" dirty="0"/>
              <a:t>, </a:t>
            </a:r>
            <a:r>
              <a:rPr lang="da-DK" sz="2800" dirty="0" err="1"/>
              <a:t>say</a:t>
            </a:r>
            <a:r>
              <a:rPr lang="da-DK" sz="2800" dirty="0"/>
              <a:t> 2 </a:t>
            </a:r>
            <a:r>
              <a:rPr lang="da-DK" sz="2800" dirty="0" err="1"/>
              <a:t>GHz</a:t>
            </a:r>
            <a:r>
              <a:rPr lang="da-DK" sz="2800" dirty="0"/>
              <a:t> CPU, 10 </a:t>
            </a:r>
            <a:r>
              <a:rPr lang="da-DK" sz="2800" dirty="0" err="1"/>
              <a:t>Mbit/s</a:t>
            </a:r>
            <a:r>
              <a:rPr lang="da-DK" sz="2800" dirty="0"/>
              <a:t> Ethernet, </a:t>
            </a:r>
            <a:r>
              <a:rPr lang="da-DK" sz="2800" dirty="0" err="1"/>
              <a:t>how</a:t>
            </a:r>
            <a:r>
              <a:rPr lang="da-DK" sz="2800" dirty="0"/>
              <a:t> </a:t>
            </a:r>
            <a:r>
              <a:rPr lang="da-DK" sz="2800" dirty="0" err="1"/>
              <a:t>many</a:t>
            </a:r>
            <a:r>
              <a:rPr lang="da-DK" sz="2800" dirty="0"/>
              <a:t> </a:t>
            </a:r>
            <a:r>
              <a:rPr lang="da-DK" sz="2800" dirty="0" err="1"/>
              <a:t>calls</a:t>
            </a:r>
            <a:r>
              <a:rPr lang="da-DK" sz="2800" dirty="0"/>
              <a:t> of a small (</a:t>
            </a:r>
            <a:r>
              <a:rPr lang="da-DK" sz="2800" dirty="0" err="1"/>
              <a:t>say</a:t>
            </a:r>
            <a:r>
              <a:rPr lang="da-DK" sz="2800" dirty="0"/>
              <a:t> 100 bytes) argument B </a:t>
            </a:r>
            <a:r>
              <a:rPr lang="da-DK" sz="2800" dirty="0" err="1"/>
              <a:t>before</a:t>
            </a:r>
            <a:r>
              <a:rPr lang="da-DK" sz="2800" dirty="0"/>
              <a:t> </a:t>
            </a:r>
            <a:r>
              <a:rPr lang="da-DK" sz="2800" dirty="0" err="1"/>
              <a:t>breakeven</a:t>
            </a:r>
            <a:r>
              <a:rPr lang="da-DK" sz="2800" dirty="0"/>
              <a:t>?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1,000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10,000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100,000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Killroy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Killroy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var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myNode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locate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self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var up: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[Nodes]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up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myNode.getNodes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foreach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n in up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self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to 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foreach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Killroy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/>
              <a:t>Object moves itself to all available nodes</a:t>
            </a:r>
          </a:p>
          <a:p>
            <a:r>
              <a:rPr lang="da-DK"/>
              <a:t>On the original MicroVAX implementation: 20 moves/second</a:t>
            </a:r>
          </a:p>
          <a:p>
            <a:r>
              <a:rPr lang="da-DK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Attachment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Tree example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TreeNode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left, right	</a:t>
            </a:r>
            <a:endParaRPr lang="en-US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Mail message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To</a:t>
            </a:r>
          </a:p>
          <a:p>
            <a:pPr>
              <a:buNone/>
            </a:pPr>
            <a:r>
              <a:rPr lang="en-US" dirty="0" smtClean="0"/>
              <a:t>From</a:t>
            </a:r>
          </a:p>
          <a:p>
            <a:pPr>
              <a:buNone/>
            </a:pPr>
            <a:r>
              <a:rPr lang="en-US" dirty="0" smtClean="0"/>
              <a:t>Subject</a:t>
            </a:r>
          </a:p>
          <a:p>
            <a:pPr>
              <a:buNone/>
            </a:pPr>
            <a:r>
              <a:rPr lang="en-US" dirty="0" smtClean="0"/>
              <a:t>Body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Conclusion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/>
              <a:t>Emerald is</a:t>
            </a:r>
          </a:p>
          <a:p>
            <a:r>
              <a:rPr lang="da-DK" dirty="0" err="1"/>
              <a:t>clean</a:t>
            </a:r>
            <a:r>
              <a:rPr lang="da-DK" dirty="0"/>
              <a:t> OO </a:t>
            </a:r>
            <a:r>
              <a:rPr lang="da-DK" dirty="0" err="1"/>
              <a:t>language</a:t>
            </a:r>
            <a:endParaRPr lang="da-DK" dirty="0"/>
          </a:p>
          <a:p>
            <a:r>
              <a:rPr lang="da-DK" dirty="0" err="1"/>
              <a:t>fully</a:t>
            </a:r>
            <a:r>
              <a:rPr lang="da-DK" dirty="0"/>
              <a:t> </a:t>
            </a:r>
            <a:r>
              <a:rPr lang="da-DK" dirty="0" err="1"/>
              <a:t>integrated</a:t>
            </a:r>
            <a:r>
              <a:rPr lang="da-DK" dirty="0"/>
              <a:t> distribution </a:t>
            </a:r>
            <a:r>
              <a:rPr lang="da-DK" dirty="0" err="1"/>
              <a:t>facilities</a:t>
            </a:r>
            <a:endParaRPr lang="da-DK" dirty="0"/>
          </a:p>
          <a:p>
            <a:r>
              <a:rPr lang="da-DK" dirty="0"/>
              <a:t>has </a:t>
            </a:r>
            <a:r>
              <a:rPr lang="da-DK" dirty="0" err="1"/>
              <a:t>full</a:t>
            </a:r>
            <a:r>
              <a:rPr lang="da-DK" dirty="0"/>
              <a:t> </a:t>
            </a:r>
            <a:r>
              <a:rPr lang="da-DK" dirty="0" err="1"/>
              <a:t>on-the-fly</a:t>
            </a:r>
            <a:r>
              <a:rPr lang="da-DK" dirty="0"/>
              <a:t> </a:t>
            </a:r>
            <a:r>
              <a:rPr lang="da-DK" dirty="0" err="1"/>
              <a:t>mobility</a:t>
            </a:r>
            <a:endParaRPr lang="da-DK" dirty="0"/>
          </a:p>
          <a:p>
            <a:r>
              <a:rPr lang="da-DK" dirty="0"/>
              <a:t>a </a:t>
            </a:r>
            <a:r>
              <a:rPr lang="da-DK" dirty="0" err="1"/>
              <a:t>well-defined</a:t>
            </a:r>
            <a:r>
              <a:rPr lang="da-DK" dirty="0"/>
              <a:t> type system</a:t>
            </a:r>
          </a:p>
          <a:p>
            <a:pPr>
              <a:buFontTx/>
              <a:buNone/>
            </a:pPr>
            <a:r>
              <a:rPr lang="da-DK" dirty="0" err="1"/>
              <a:t>Many</a:t>
            </a:r>
            <a:r>
              <a:rPr lang="da-DK" dirty="0"/>
              <a:t> </a:t>
            </a:r>
            <a:r>
              <a:rPr lang="da-DK" dirty="0" err="1"/>
              <a:t>novel</a:t>
            </a:r>
            <a:r>
              <a:rPr lang="da-DK" dirty="0"/>
              <a:t> </a:t>
            </a:r>
            <a:r>
              <a:rPr lang="da-DK" dirty="0" err="1"/>
              <a:t>implementation</a:t>
            </a:r>
            <a:r>
              <a:rPr lang="da-DK" dirty="0"/>
              <a:t> </a:t>
            </a:r>
            <a:r>
              <a:rPr lang="da-DK" dirty="0" err="1"/>
              <a:t>techniques</a:t>
            </a:r>
            <a:r>
              <a:rPr lang="da-DK" dirty="0"/>
              <a:t> </a:t>
            </a:r>
            <a:r>
              <a:rPr lang="da-DK" dirty="0" smtClean="0"/>
              <a:t>(more talks to </a:t>
            </a:r>
            <a:r>
              <a:rPr lang="da-DK" dirty="0" err="1" smtClean="0"/>
              <a:t>come</a:t>
            </a:r>
            <a:r>
              <a:rPr lang="da-DK" dirty="0" smtClean="0"/>
              <a:t>!)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1859</TotalTime>
  <Words>1260</Words>
  <Application>Microsoft Office PowerPoint</Application>
  <PresentationFormat>Skærmshow (4:3)</PresentationFormat>
  <Paragraphs>330</Paragraphs>
  <Slides>36</Slides>
  <Notes>36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36</vt:i4>
      </vt:variant>
    </vt:vector>
  </HeadingPairs>
  <TitlesOfParts>
    <vt:vector size="37" baseType="lpstr">
      <vt:lpstr>Marble</vt:lpstr>
      <vt:lpstr>Emerald - et OO-språk for distribuerte applikasjoner Review – Concurrency - Mobility</vt:lpstr>
      <vt:lpstr>Emerald Review</vt:lpstr>
      <vt:lpstr>People</vt:lpstr>
      <vt:lpstr>Main Contributions</vt:lpstr>
      <vt:lpstr>What does it look like?</vt:lpstr>
      <vt:lpstr>Classless Object Construction</vt:lpstr>
      <vt:lpstr>Object Constructors</vt:lpstr>
      <vt:lpstr>An Object that is a Class</vt:lpstr>
      <vt:lpstr>Class done by Syntatic Sugaring</vt:lpstr>
      <vt:lpstr>Types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Array</vt:lpstr>
      <vt:lpstr>Array – a closer look</vt:lpstr>
      <vt:lpstr>Process Concept</vt:lpstr>
      <vt:lpstr>Process section</vt:lpstr>
      <vt:lpstr>Process execution</vt:lpstr>
      <vt:lpstr>Concurrent Updates</vt:lpstr>
      <vt:lpstr>Synchronization Required</vt:lpstr>
      <vt:lpstr>Alternatives</vt:lpstr>
      <vt:lpstr>Distribution</vt:lpstr>
      <vt:lpstr>Immutable Objects</vt:lpstr>
      <vt:lpstr>Types are Immutable Objects</vt:lpstr>
      <vt:lpstr>Mobility Example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Attachment</vt:lpstr>
      <vt:lpstr>Conclusion</vt:lpstr>
    </vt:vector>
  </TitlesOfParts>
  <Company>DIKU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 </dc:title>
  <dc:creator>Eric Jul</dc:creator>
  <cp:lastModifiedBy>Eric Jul</cp:lastModifiedBy>
  <cp:revision>20</cp:revision>
  <cp:lastPrinted>1601-01-01T00:00:00Z</cp:lastPrinted>
  <dcterms:created xsi:type="dcterms:W3CDTF">2003-09-26T05:07:47Z</dcterms:created>
  <dcterms:modified xsi:type="dcterms:W3CDTF">2010-02-08T12:02:01Z</dcterms:modified>
</cp:coreProperties>
</file>